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8"/>
  </p:notesMasterIdLst>
  <p:handoutMasterIdLst>
    <p:handoutMasterId r:id="rId19"/>
  </p:handoutMasterIdLst>
  <p:sldIdLst>
    <p:sldId id="282" r:id="rId4"/>
    <p:sldId id="292" r:id="rId5"/>
    <p:sldId id="297" r:id="rId6"/>
    <p:sldId id="298" r:id="rId7"/>
    <p:sldId id="293" r:id="rId8"/>
    <p:sldId id="285" r:id="rId9"/>
    <p:sldId id="301" r:id="rId10"/>
    <p:sldId id="299" r:id="rId11"/>
    <p:sldId id="300" r:id="rId12"/>
    <p:sldId id="284" r:id="rId13"/>
    <p:sldId id="294" r:id="rId14"/>
    <p:sldId id="295" r:id="rId15"/>
    <p:sldId id="296" r:id="rId16"/>
    <p:sldId id="281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78" d="100"/>
          <a:sy n="78" d="100"/>
        </p:scale>
        <p:origin x="82" y="1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i="1" noProof="0" dirty="0"/>
              <a:t>Ingresos brutos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[$€-C0A]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Ventas de la empresa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7A010-AE7E-4B0D-810D-F3377E0011CF}" type="datetime1">
              <a:rPr lang="es-ES" smtClean="0"/>
              <a:t>15/08/2019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F111A-19E5-454C-AE3D-408EB1BC015B}" type="datetime1">
              <a:rPr lang="es-ES" noProof="0" smtClean="0"/>
              <a:t>15/08/2019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17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784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203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29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23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70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58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719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16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37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3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735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10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14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r>
              <a:rPr lang="es-E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es-E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6999" y="1143001"/>
            <a:ext cx="6857999" cy="4571999"/>
          </a:xfr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649357" y="3917706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Gabriel </a:t>
            </a: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Martí Fuentes</a:t>
            </a:r>
            <a:endParaRPr lang="es-E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6" y="120073"/>
            <a:ext cx="7201067" cy="3515043"/>
          </a:xfrm>
        </p:spPr>
        <p:txBody>
          <a:bodyPr rtlCol="0"/>
          <a:lstStyle/>
          <a:p>
            <a:r>
              <a:rPr lang="es-ES" sz="4800" dirty="0"/>
              <a:t>Análisis de </a:t>
            </a:r>
            <a:r>
              <a:rPr lang="es-ES" sz="4800" dirty="0" err="1"/>
              <a:t>Keyloggers</a:t>
            </a:r>
            <a:r>
              <a:rPr lang="es-ES" sz="4800" dirty="0"/>
              <a:t> mediante Ingeniería Inversa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9357" y="5198205"/>
            <a:ext cx="6542642" cy="1200727"/>
          </a:xfrm>
        </p:spPr>
        <p:txBody>
          <a:bodyPr rtlCol="0"/>
          <a:lstStyle/>
          <a:p>
            <a:pPr rtl="0"/>
            <a:r>
              <a:rPr lang="es-ES" sz="1600" b="1" dirty="0" smtClean="0">
                <a:latin typeface="+mj-lt"/>
                <a:ea typeface="Verdana" panose="020B0604030504040204" pitchFamily="34" charset="0"/>
              </a:rPr>
              <a:t>Trabajo Final de Master</a:t>
            </a:r>
          </a:p>
          <a:p>
            <a:r>
              <a:rPr lang="it-IT" sz="1600" b="1" dirty="0">
                <a:latin typeface="+mj-lt"/>
                <a:ea typeface="Verdana" panose="020B0604030504040204" pitchFamily="34" charset="0"/>
              </a:rPr>
              <a:t>Escola Tècnica Superior d’Enginyeria Electrònica i Informàtica </a:t>
            </a:r>
            <a:endParaRPr lang="it-IT" sz="1600" b="1" dirty="0" smtClean="0">
              <a:latin typeface="+mj-lt"/>
              <a:ea typeface="Verdana" panose="020B0604030504040204" pitchFamily="34" charset="0"/>
            </a:endParaRPr>
          </a:p>
          <a:p>
            <a:r>
              <a:rPr lang="it-IT" sz="1600" b="1" dirty="0" smtClean="0">
                <a:latin typeface="+mj-lt"/>
                <a:ea typeface="Verdana" panose="020B0604030504040204" pitchFamily="34" charset="0"/>
              </a:rPr>
              <a:t>La Salle,  2019</a:t>
            </a:r>
            <a:endParaRPr lang="es-ES" sz="1600" b="1" dirty="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Comparación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amet, consectetur adipiscing elit.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s-ES"/>
              <a:t>Nombre de la empresa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es-ES" dirty="0"/>
              <a:t>Nulla a erat eget nunc hendrerit ultrices eu nec nulla. Donec viverra leo aliquet, auctor quam id, convallis orci. </a:t>
            </a:r>
          </a:p>
          <a:p>
            <a:pPr rtl="0"/>
            <a:endParaRPr lang="es-ES" dirty="0"/>
          </a:p>
          <a:p>
            <a:pPr lvl="1" rtl="0"/>
            <a:r>
              <a:rPr lang="es-ES" dirty="0"/>
              <a:t>Sed in molestie est. Cras ornare turpis at ligula posuere, sit amet accumsan neque lobortis.</a:t>
            </a:r>
          </a:p>
          <a:p>
            <a:pPr lvl="1" rtl="0"/>
            <a:r>
              <a:rPr lang="es-ES" dirty="0"/>
              <a:t>Maecenas mattis risus ligula, sed ullamcorper nunc efficitur sed.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s-ES"/>
              <a:t>Servicio competitivo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es-ES" dirty="0"/>
              <a:t>Praesent venenatis quam tortor, viverra nunc rutrum. </a:t>
            </a:r>
          </a:p>
          <a:p>
            <a:pPr rtl="0"/>
            <a:endParaRPr lang="es-ES" dirty="0"/>
          </a:p>
          <a:p>
            <a:pPr lvl="1" rtl="0"/>
            <a:r>
              <a:rPr lang="es-ES" dirty="0"/>
              <a:t>Maecenas malesuada ultricies sapien sit amet pharetra. </a:t>
            </a:r>
          </a:p>
          <a:p>
            <a:pPr lvl="1" rtl="0"/>
            <a:r>
              <a:rPr lang="es-ES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Opciones de gráfico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s-ES" dirty="0"/>
              <a:t>Lorem ipsum dolor sit amet, consectetur adipiscing elit. </a:t>
            </a:r>
          </a:p>
        </p:txBody>
      </p:sp>
      <p:graphicFrame>
        <p:nvGraphicFramePr>
          <p:cNvPr id="4" name="Gráfico 3" title="Gráfico del marcador de posición de los ingresos brutos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183487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áfico 6" title="Gráfico del marcador de posición de los ingresos brutos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0054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Tabla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/>
              <a:t>Lorem ipsum dolor sit amet, consectetur adipiscing elit.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139806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Proveedores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Usuarios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Consultores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Compradores de anuncios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Ingresos brutos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>
                          <a:solidFill>
                            <a:schemeClr val="bg1"/>
                          </a:solidFill>
                          <a:latin typeface="+mj-lt"/>
                        </a:rPr>
                        <a:t>Ingresos de la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6.750 €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1.013 €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33.750 €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5.063 €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135.000 €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20.250 €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s" sz="16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50 000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270.000 €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40.500 €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/>
              <a:t>Elvira Cano</a:t>
            </a:r>
          </a:p>
        </p:txBody>
      </p:sp>
      <p:pic>
        <p:nvPicPr>
          <p:cNvPr id="10" name="Gráfico 9" descr="Smartphone" title="Icono del número de teléfono del moderado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sz="1400" dirty="0"/>
              <a:t>+1 23 987 6554</a:t>
            </a:r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sz="1400"/>
              <a:t>elvira@firstupconsultants.com</a:t>
            </a:r>
          </a:p>
        </p:txBody>
      </p:sp>
      <p:pic>
        <p:nvPicPr>
          <p:cNvPr id="11" name="Gráfico 10" descr="Vínculo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sz="1400"/>
              <a:t>http://firstupconsultants.com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s-E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>
                <a:latin typeface="Corbel" panose="020B0503020204020204" pitchFamily="34" charset="0"/>
              </a:rPr>
              <a:t>CONSULTANTS</a:t>
            </a:r>
            <a:endParaRPr lang="es-ES" sz="1600" b="1" spc="-100" baseline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Cómo usar esta plantilla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Elipse 36" title="Gráficos circulares en segundo plano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es-ES" sz="2400" b="1"/>
                <a:t>Cómo</a:t>
              </a:r>
              <a:r>
                <a:rPr lang="es-ES" sz="2400"/>
                <a:t> </a:t>
              </a:r>
              <a:r>
                <a:rPr lang="es-ES" sz="2400" i="1"/>
                <a:t>personalizar</a:t>
              </a:r>
              <a:r>
                <a:rPr lang="es-ES" sz="2400"/>
                <a:t> esta plantilla.</a:t>
              </a:r>
            </a:p>
          </p:txBody>
        </p:sp>
        <p:sp>
          <p:nvSpPr>
            <p:cNvPr id="40" name="Elipse 39" title="Gráficos circulares en segundo plano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1" name="Elipse 40" title="Gráficos circulares en segundo plano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38" name="Título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es-ES" sz="7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Rectángulo 5" descr="Cuadro de instrucciones en segundo plano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3" name="Elipse 42" title="Gráficos circulares en segundo plano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/>
              <a:t>1</a:t>
            </a:r>
          </a:p>
        </p:txBody>
      </p:sp>
      <p:grpSp>
        <p:nvGrpSpPr>
          <p:cNvPr id="46" name="Grupo 45" title="Agregue sus imágenes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28308" y="530352"/>
            <a:ext cx="4341658" cy="3585644"/>
            <a:chOff x="424893" y="379770"/>
            <a:chExt cx="4341658" cy="3585644"/>
          </a:xfrm>
        </p:grpSpPr>
        <p:sp>
          <p:nvSpPr>
            <p:cNvPr id="15" name="Cuadro de texto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2000" b="1">
                  <a:latin typeface="+mj-lt"/>
                </a:rPr>
                <a:t>Agregue sus imágenes</a:t>
              </a:r>
            </a:p>
          </p:txBody>
        </p:sp>
        <p:pic>
          <p:nvPicPr>
            <p:cNvPr id="12" name="Imagen 11" title="Gráficos de instrucciones de la plantilla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Gráfico 18" title="Flecha de instrucciones de la plantilla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16" name="Cuadro de texto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1600" b="1"/>
                <a:t>Elimine</a:t>
              </a:r>
              <a:r>
                <a:rPr lang="es-ES" sz="1600"/>
                <a:t> la imagen del marcador de posición o el icono,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Gráfico 18" title="Flecha de instrucciones de la plantilla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es-ES"/>
            </a:p>
          </p:txBody>
        </p:sp>
        <p:sp>
          <p:nvSpPr>
            <p:cNvPr id="17" name="Cuadro de texto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1600"/>
                <a:t>a continuación, seleccione </a:t>
              </a:r>
              <a:r>
                <a:rPr lang="es-ES" sz="1600" b="1" i="1"/>
                <a:t>o</a:t>
              </a:r>
              <a:r>
                <a:rPr lang="es-ES" sz="1600"/>
                <a:t> arrastre y coloque su foto</a:t>
              </a:r>
            </a:p>
          </p:txBody>
        </p:sp>
      </p:grpSp>
      <p:sp>
        <p:nvSpPr>
          <p:cNvPr id="42" name="Rectángulo 41" descr="Cuadro de instrucciones en segundo plano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5" name="Elipse 44" title="Gráficos circulares en segundo plano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/>
              <a:t>2</a:t>
            </a:r>
          </a:p>
        </p:txBody>
      </p:sp>
      <p:sp>
        <p:nvSpPr>
          <p:cNvPr id="14" name="Cuadro de texto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000" b="1">
                <a:latin typeface="+mj-lt"/>
              </a:rPr>
              <a:t>Logotipo de la empresa</a:t>
            </a:r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72699" y="3659011"/>
            <a:ext cx="30052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600" dirty="0"/>
              <a:t>Inserte el logotipo de su empresa </a:t>
            </a:r>
            <a:br>
              <a:rPr lang="es-ES" sz="1600" dirty="0"/>
            </a:br>
            <a:r>
              <a:rPr lang="es-ES" sz="1600" dirty="0"/>
              <a:t>en el </a:t>
            </a:r>
            <a:r>
              <a:rPr lang="es-ES" sz="1600" b="1" dirty="0"/>
              <a:t>Patrón de diapositivas</a:t>
            </a:r>
          </a:p>
          <a:p>
            <a:pPr algn="ctr" rtl="0"/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sz="1200" dirty="0"/>
              <a:t>Vista </a:t>
            </a:r>
            <a:r>
              <a:rPr lang="es-ES" sz="1200" dirty="0">
                <a:sym typeface="Wingdings" panose="05000000000000000000" pitchFamily="2" charset="2"/>
              </a:rPr>
              <a:t></a:t>
            </a:r>
            <a:r>
              <a:rPr lang="es-ES" sz="1200" dirty="0"/>
              <a:t> Patrón de diapositivas</a:t>
            </a:r>
          </a:p>
          <a:p>
            <a:pPr algn="ctr" rtl="0"/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Asegúrese de que está en la </a:t>
            </a:r>
            <a:r>
              <a:rPr lang="es-ES" sz="1200" b="1" dirty="0"/>
              <a:t>primera diapositiva </a:t>
            </a:r>
            <a:r>
              <a:rPr lang="es-ES" sz="1200" dirty="0"/>
              <a:t>(patrón), a continuación, elimine el logotipo del marcador de posición y coloque su logotipo o edite el texto. </a:t>
            </a:r>
            <a:endParaRPr lang="es-ES" dirty="0"/>
          </a:p>
        </p:txBody>
      </p:sp>
      <p:pic>
        <p:nvPicPr>
          <p:cNvPr id="34" name="Gráfico 33" title="Icono de un puntero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115195" y="449288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ráfico 6" title="Flecha de instrucciones de la plantilla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49826" y="5531645"/>
            <a:ext cx="731260" cy="793056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es-ES"/>
          </a:p>
        </p:txBody>
      </p:sp>
      <p:sp>
        <p:nvSpPr>
          <p:cNvPr id="36" name="Rectángulo 35" descr="Cuadro de instrucciones en segundo plano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Elipse 43" title="Gráficos circulares en segundo plano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b="1"/>
              <a:t>3</a:t>
            </a:r>
          </a:p>
        </p:txBody>
      </p:sp>
      <p:sp>
        <p:nvSpPr>
          <p:cNvPr id="23" name="Cuadro de texto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 b="1">
                <a:latin typeface="+mj-lt"/>
              </a:rPr>
              <a:t>Elija los colores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/>
              <a:t>Cambie el color del </a:t>
            </a:r>
            <a:br>
              <a:rPr lang="es-ES" sz="1600"/>
            </a:br>
            <a:r>
              <a:rPr lang="es-ES" sz="1600"/>
              <a:t>tema en la vista </a:t>
            </a:r>
            <a:r>
              <a:rPr lang="es-ES" sz="1600" b="1"/>
              <a:t>Patrón de diapositivas</a:t>
            </a:r>
            <a:r>
              <a:rPr lang="es-ES" sz="1600"/>
              <a:t/>
            </a:r>
            <a:br>
              <a:rPr lang="es-ES" sz="1600"/>
            </a:br>
            <a:r>
              <a:rPr lang="es-ES"/>
              <a:t/>
            </a:r>
            <a:br>
              <a:rPr lang="es-ES"/>
            </a:br>
            <a:r>
              <a:rPr lang="es-ES"/>
              <a:t>    </a:t>
            </a:r>
            <a:r>
              <a:rPr lang="es-ES" sz="1200"/>
              <a:t>Vista </a:t>
            </a:r>
            <a:r>
              <a:rPr lang="es-ES" sz="1200">
                <a:sym typeface="Wingdings" panose="05000000000000000000" pitchFamily="2" charset="2"/>
              </a:rPr>
              <a:t></a:t>
            </a:r>
            <a:r>
              <a:rPr lang="es-ES" sz="1200"/>
              <a:t> Patrón de diapositivas </a:t>
            </a:r>
            <a:r>
              <a:rPr lang="es-ES" sz="1200">
                <a:sym typeface="Wingdings" panose="05000000000000000000" pitchFamily="2" charset="2"/>
              </a:rPr>
              <a:t> Colores </a:t>
            </a:r>
            <a:r>
              <a:rPr lang="es-ES" sz="1200" i="1">
                <a:sym typeface="Wingdings" panose="05000000000000000000" pitchFamily="2" charset="2"/>
              </a:rPr>
              <a:t>(flecha desplegable)</a:t>
            </a:r>
            <a:endParaRPr lang="es-ES"/>
          </a:p>
        </p:txBody>
      </p:sp>
      <p:pic>
        <p:nvPicPr>
          <p:cNvPr id="35" name="Gráfico 34" title="Icono de un puntero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57289" y="603457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2" name="Gráfico 18" title="Flecha de instrucciones de la plantilla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es-ES"/>
          </a:p>
        </p:txBody>
      </p:sp>
      <p:grpSp>
        <p:nvGrpSpPr>
          <p:cNvPr id="54" name="Grupo 53" title="gráfico de una papelera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Elipse 52" title="Gráficos circulares en segundo plano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9" name="Gráfico 47" title="icono de una papelera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/>
            </a:p>
          </p:txBody>
        </p:sp>
      </p:grpSp>
      <p:sp>
        <p:nvSpPr>
          <p:cNvPr id="39" name="Cuadro de texto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s-E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Elimine esta diapositiva cuando sepa cómo trabajar con plantillas de patrón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0" y="167586"/>
            <a:ext cx="6798250" cy="1674470"/>
          </a:xfrm>
        </p:spPr>
        <p:txBody>
          <a:bodyPr rtlCol="0"/>
          <a:lstStyle/>
          <a:p>
            <a:pPr rtl="0"/>
            <a:r>
              <a:rPr lang="es-ES" sz="4800" dirty="0" smtClean="0"/>
              <a:t>introducción</a:t>
            </a:r>
            <a:endParaRPr lang="es-ES" sz="48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0799"/>
            <a:ext cx="361040" cy="304771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2</a:t>
            </a:fld>
            <a:endParaRPr lang="es-ES" sz="1600" b="1" dirty="0">
              <a:latin typeface="+mj-lt"/>
            </a:endParaRPr>
          </a:p>
        </p:txBody>
      </p:sp>
      <p:sp>
        <p:nvSpPr>
          <p:cNvPr id="10" name="Subtítulo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200727" y="2124364"/>
            <a:ext cx="8581901" cy="4202545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i="0" dirty="0">
                <a:latin typeface="+mj-lt"/>
              </a:rPr>
              <a:t>El espionaje digital es una actividad que va en aumento, y se realiza tanto a nivel gubernamental, como político o privado. Las herramientas y técnicas utilizadas son múltiples, y muchas utilizan sistemas combinados, pero el registro de pulsaciones en los teclados de los ordenadores, y más recientemente también en dispositivos móviles, es una de las características comunes a todos ellos.</a:t>
            </a:r>
            <a:endParaRPr lang="es-ES" sz="2400" i="0" dirty="0">
              <a:latin typeface="+mj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2" r="53367"/>
          <a:stretch/>
        </p:blipFill>
        <p:spPr>
          <a:xfrm>
            <a:off x="9882909" y="66839"/>
            <a:ext cx="2306442" cy="61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0" y="167586"/>
            <a:ext cx="6798250" cy="1674470"/>
          </a:xfrm>
        </p:spPr>
        <p:txBody>
          <a:bodyPr rtlCol="0"/>
          <a:lstStyle/>
          <a:p>
            <a:pPr rtl="0"/>
            <a:r>
              <a:rPr lang="es-ES" sz="4800" dirty="0" smtClean="0"/>
              <a:t>definición</a:t>
            </a:r>
            <a:endParaRPr lang="es-ES" sz="4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727" y="2124364"/>
            <a:ext cx="8581901" cy="4202545"/>
          </a:xfrm>
        </p:spPr>
        <p:txBody>
          <a:bodyPr rtlCol="0"/>
          <a:lstStyle/>
          <a:p>
            <a:r>
              <a:rPr lang="es-ES" sz="2800" i="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Keylogger</a:t>
            </a:r>
            <a:r>
              <a:rPr lang="es-ES" sz="2800" i="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, proveniente de la unión de dos palabras inglesas: </a:t>
            </a:r>
            <a:r>
              <a:rPr lang="es-ES" sz="2800" i="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key</a:t>
            </a:r>
            <a:r>
              <a:rPr lang="es-ES" sz="2800" i="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(tecla) y </a:t>
            </a:r>
            <a:r>
              <a:rPr lang="es-ES" sz="2800" i="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logger</a:t>
            </a:r>
            <a:r>
              <a:rPr lang="es-ES" sz="2800" i="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(registrador), es un dispositivo o programa que registra pulsaciones de teclas. </a:t>
            </a:r>
            <a:endParaRPr lang="es-ES" sz="2800" i="0" dirty="0" smtClean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endParaRPr lang="es-ES" sz="2800" i="0" dirty="0" smtClean="0">
              <a:latin typeface="+mj-lt"/>
            </a:endParaRPr>
          </a:p>
          <a:p>
            <a:r>
              <a:rPr lang="es-ES" sz="2000" i="0" dirty="0" smtClean="0">
                <a:latin typeface="+mj-lt"/>
              </a:rPr>
              <a:t>Esta </a:t>
            </a:r>
            <a:r>
              <a:rPr lang="es-ES" sz="2000" i="0" dirty="0">
                <a:latin typeface="+mj-lt"/>
              </a:rPr>
              <a:t>es la definición más corta y básica de </a:t>
            </a:r>
            <a:r>
              <a:rPr lang="es-ES" sz="2000" i="0" dirty="0" err="1">
                <a:latin typeface="+mj-lt"/>
              </a:rPr>
              <a:t>keylogger</a:t>
            </a:r>
            <a:r>
              <a:rPr lang="es-ES" sz="2000" i="0" dirty="0">
                <a:latin typeface="+mj-lt"/>
              </a:rPr>
              <a:t>.</a:t>
            </a:r>
            <a:endParaRPr lang="es-ES" sz="2000" i="0" dirty="0">
              <a:latin typeface="+mj-lt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0799"/>
            <a:ext cx="361040" cy="304771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3</a:t>
            </a:fld>
            <a:endParaRPr lang="es-ES" sz="1600" b="1" dirty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4" r="18829"/>
          <a:stretch/>
        </p:blipFill>
        <p:spPr>
          <a:xfrm>
            <a:off x="10048568" y="79782"/>
            <a:ext cx="2143434" cy="61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70" y="167586"/>
            <a:ext cx="6798250" cy="1674470"/>
          </a:xfrm>
        </p:spPr>
        <p:txBody>
          <a:bodyPr rtlCol="0"/>
          <a:lstStyle/>
          <a:p>
            <a:pPr rtl="0"/>
            <a:r>
              <a:rPr lang="es-ES" sz="4800" dirty="0" smtClean="0"/>
              <a:t>objetivos</a:t>
            </a:r>
            <a:endParaRPr lang="es-ES" sz="48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7502" y="6400799"/>
            <a:ext cx="361040" cy="304771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4</a:t>
            </a:fld>
            <a:endParaRPr lang="es-ES" sz="1600" b="1" dirty="0">
              <a:latin typeface="+mj-lt"/>
            </a:endParaRPr>
          </a:p>
        </p:txBody>
      </p:sp>
      <p:sp>
        <p:nvSpPr>
          <p:cNvPr id="10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727" y="2124364"/>
            <a:ext cx="8581901" cy="4202545"/>
          </a:xfrm>
        </p:spPr>
        <p:txBody>
          <a:bodyPr rtlCol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i="0" dirty="0">
                <a:latin typeface="+mj-lt"/>
              </a:rPr>
              <a:t>Mostrar el Estado del arte de los </a:t>
            </a:r>
            <a:r>
              <a:rPr lang="es-ES" i="0" dirty="0" err="1">
                <a:latin typeface="+mj-lt"/>
              </a:rPr>
              <a:t>keyloggers</a:t>
            </a:r>
            <a:r>
              <a:rPr lang="es-ES" i="0" dirty="0">
                <a:latin typeface="+mj-lt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i="0" dirty="0">
                <a:latin typeface="+mj-lt"/>
              </a:rPr>
              <a:t>Conocer los aspectos legales, y saber que dice la legislación Española y Europea sobre su uso.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i="0" dirty="0">
                <a:latin typeface="+mj-lt"/>
              </a:rPr>
              <a:t>Conocer las técnicas empleadas en la distribución e instalación de estos.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i="0" dirty="0">
                <a:latin typeface="+mj-lt"/>
              </a:rPr>
              <a:t>Estudiar las funcionalidades que incorporan.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i="0" dirty="0">
                <a:latin typeface="+mj-lt"/>
              </a:rPr>
              <a:t>Investigar las técnicas de ocultación o evasión que utilizan.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i="0" dirty="0">
                <a:latin typeface="+mj-lt"/>
              </a:rPr>
              <a:t>Desarrollo de un </a:t>
            </a:r>
            <a:r>
              <a:rPr lang="es-ES" i="0" dirty="0" err="1">
                <a:latin typeface="+mj-lt"/>
              </a:rPr>
              <a:t>keylogger</a:t>
            </a:r>
            <a:r>
              <a:rPr lang="es-ES" i="0" dirty="0" smtClean="0">
                <a:latin typeface="+mj-lt"/>
              </a:rPr>
              <a:t>.</a:t>
            </a:r>
            <a:endParaRPr lang="es-ES" i="0" dirty="0">
              <a:latin typeface="+mj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3" t="7599" r="11790"/>
          <a:stretch/>
        </p:blipFill>
        <p:spPr>
          <a:xfrm>
            <a:off x="10058400" y="68826"/>
            <a:ext cx="2133602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" y="70650"/>
            <a:ext cx="9911201" cy="671360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4800" dirty="0" smtClean="0"/>
              <a:t>Historia y </a:t>
            </a:r>
            <a:br>
              <a:rPr lang="es-ES" sz="4800" dirty="0" smtClean="0"/>
            </a:br>
            <a:r>
              <a:rPr lang="es-ES" sz="4800" dirty="0" smtClean="0"/>
              <a:t>estado del arte</a:t>
            </a:r>
            <a:endParaRPr lang="es-ES" sz="4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amet, consectetur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683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5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1490437"/>
            <a:ext cx="5472113" cy="3642375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6</a:t>
            </a:fld>
            <a:endParaRPr lang="es-ES" sz="1600" b="1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44130" y="629266"/>
            <a:ext cx="556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>
                <a:latin typeface="+mj-lt"/>
              </a:rPr>
              <a:t>Guerra </a:t>
            </a:r>
            <a:r>
              <a:rPr lang="es-ES" sz="4800" dirty="0" err="1" smtClean="0">
                <a:latin typeface="+mj-lt"/>
              </a:rPr>
              <a:t>Fria</a:t>
            </a:r>
            <a:endParaRPr lang="es-E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75" y="1490437"/>
            <a:ext cx="3778763" cy="3642375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76998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7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73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" y="70650"/>
            <a:ext cx="9900684" cy="671360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4800"/>
              <a:t>Opción de línea divisoria de sección 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amet, consectetur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683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8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7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0048568" y="6311714"/>
            <a:ext cx="2143432" cy="48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" y="78658"/>
            <a:ext cx="9900637" cy="67056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4800"/>
              <a:t>Opción de línea divisoria de sección 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amet, consectetur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683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z="1600" b="1" smtClean="0">
                <a:latin typeface="+mj-lt"/>
              </a:rPr>
              <a:pPr rtl="0"/>
              <a:t>9</a:t>
            </a:fld>
            <a:endParaRPr lang="es-E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4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3_TF16411245.potx" id="{E8952088-D048-4073-95D4-0558EE9F43E6}" vid="{C7DF3C0D-9A30-4C51-86AE-01ED9D78E13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fb0879af-3eba-417a-a55a-ffe6dcd6ca77"/>
    <ds:schemaRef ds:uri="http://schemas.microsoft.com/sharepoint/v3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6dc4bcd6-49db-4c07-9060-8acfc67cef9f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minimalista con colores</Template>
  <TotalTime>0</TotalTime>
  <Words>557</Words>
  <Application>Microsoft Office PowerPoint</Application>
  <PresentationFormat>Panorámica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Times New Roman</vt:lpstr>
      <vt:lpstr>Verdana</vt:lpstr>
      <vt:lpstr>Wingdings</vt:lpstr>
      <vt:lpstr>Tema de Office</vt:lpstr>
      <vt:lpstr>Análisis de Keyloggers mediante Ingeniería Inversa</vt:lpstr>
      <vt:lpstr>introducción</vt:lpstr>
      <vt:lpstr>definición</vt:lpstr>
      <vt:lpstr>objetivos</vt:lpstr>
      <vt:lpstr>Historia y  estado del arte</vt:lpstr>
      <vt:lpstr>Presentación de PowerPoint</vt:lpstr>
      <vt:lpstr>Presentación de PowerPoint</vt:lpstr>
      <vt:lpstr>Opción de línea divisoria de sección 2</vt:lpstr>
      <vt:lpstr>Opción de línea divisoria de sección 2</vt:lpstr>
      <vt:lpstr>Comparación</vt:lpstr>
      <vt:lpstr>Opciones de gráfico</vt:lpstr>
      <vt:lpstr>Tabla</vt:lpstr>
      <vt:lpstr>GRACIAS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2019-08-15T10:12:38Z</dcterms:created>
  <dcterms:modified xsi:type="dcterms:W3CDTF">2019-08-15T19:28:39Z</dcterms:modified>
</cp:coreProperties>
</file>